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0" d="100"/>
          <a:sy n="70" d="100"/>
        </p:scale>
        <p:origin x="-1386"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6"/>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25.08.2018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25.08.2018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9"/>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25.08.2018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25.08.2018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25.08.2018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25.08.2018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25.08.2018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25.08.2018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25.08.2018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25.08.2018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1"/>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25.08.2018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25.08.2018</a:t>
            </a:fld>
            <a:endParaRPr lang="ru-RU"/>
          </a:p>
        </p:txBody>
      </p:sp>
      <p:sp>
        <p:nvSpPr>
          <p:cNvPr id="5" name="Нижний колонтитул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3.xml.rels><?xml version="1.0" encoding="UTF-8" standalone="yes"?>
<Relationships xmlns="http://schemas.openxmlformats.org/package/2006/relationships"><Relationship Id="rId8" Type="http://schemas.openxmlformats.org/officeDocument/2006/relationships/image" Target="../media/image18.jpeg"/><Relationship Id="rId13" Type="http://schemas.openxmlformats.org/officeDocument/2006/relationships/image" Target="../media/image23.jpeg"/><Relationship Id="rId3" Type="http://schemas.openxmlformats.org/officeDocument/2006/relationships/image" Target="../media/image13.jpeg"/><Relationship Id="rId7" Type="http://schemas.openxmlformats.org/officeDocument/2006/relationships/image" Target="../media/image17.jpeg"/><Relationship Id="rId12" Type="http://schemas.openxmlformats.org/officeDocument/2006/relationships/image" Target="../media/image22.jpe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16.jpeg"/><Relationship Id="rId11" Type="http://schemas.openxmlformats.org/officeDocument/2006/relationships/image" Target="../media/image21.jpeg"/><Relationship Id="rId5" Type="http://schemas.openxmlformats.org/officeDocument/2006/relationships/image" Target="../media/image15.jpeg"/><Relationship Id="rId10" Type="http://schemas.openxmlformats.org/officeDocument/2006/relationships/image" Target="../media/image20.jpeg"/><Relationship Id="rId4" Type="http://schemas.openxmlformats.org/officeDocument/2006/relationships/image" Target="../media/image14.jpeg"/><Relationship Id="rId9" Type="http://schemas.openxmlformats.org/officeDocument/2006/relationships/image" Target="../media/image19.jpeg"/></Relationships>
</file>

<file path=ppt/slides/_rels/slide4.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24.jpeg"/><Relationship Id="rId7" Type="http://schemas.openxmlformats.org/officeDocument/2006/relationships/image" Target="../media/image28.jpe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80560" y="230352"/>
            <a:ext cx="8148467" cy="1269578"/>
          </a:xfrm>
          <a:prstGeom prst="rect">
            <a:avLst/>
          </a:prstGeom>
        </p:spPr>
        <p:txBody>
          <a:bodyPr wrap="square">
            <a:spAutoFit/>
          </a:bodyPr>
          <a:lstStyle/>
          <a:p>
            <a:pPr algn="ctr"/>
            <a:r>
              <a:rPr lang="ru-RU" sz="1600" b="1" dirty="0">
                <a:latin typeface="Times New Roman" pitchFamily="18" charset="0"/>
                <a:cs typeface="Times New Roman" pitchFamily="18" charset="0"/>
              </a:rPr>
              <a:t>Делегация нашего района приняла участие в работе третьего слёта Всероссийского военно-патриотического общественного движения «</a:t>
            </a:r>
            <a:r>
              <a:rPr lang="ru-RU" sz="1600" b="1" dirty="0" err="1">
                <a:latin typeface="Times New Roman" pitchFamily="18" charset="0"/>
                <a:cs typeface="Times New Roman" pitchFamily="18" charset="0"/>
              </a:rPr>
              <a:t>Юнармия</a:t>
            </a:r>
            <a:r>
              <a:rPr lang="ru-RU" sz="1600" b="1" dirty="0" smtClean="0">
                <a:latin typeface="Times New Roman" pitchFamily="18" charset="0"/>
                <a:cs typeface="Times New Roman" pitchFamily="18" charset="0"/>
              </a:rPr>
              <a:t>»</a:t>
            </a:r>
            <a:r>
              <a:rPr lang="en-US" sz="1600" b="1" dirty="0" smtClean="0">
                <a:latin typeface="Times New Roman" pitchFamily="18" charset="0"/>
                <a:cs typeface="Times New Roman" pitchFamily="18" charset="0"/>
              </a:rPr>
              <a:t> </a:t>
            </a:r>
            <a:r>
              <a:rPr lang="ru-RU" sz="1600" b="1" dirty="0" smtClean="0">
                <a:latin typeface="Times New Roman" pitchFamily="18" charset="0"/>
                <a:cs typeface="Times New Roman" pitchFamily="18" charset="0"/>
              </a:rPr>
              <a:t>в г. Москва.</a:t>
            </a:r>
            <a:endParaRPr lang="en-US" sz="1600" b="1" dirty="0" smtClean="0">
              <a:latin typeface="Times New Roman" pitchFamily="18" charset="0"/>
              <a:cs typeface="Times New Roman" pitchFamily="18" charset="0"/>
            </a:endParaRPr>
          </a:p>
          <a:p>
            <a:r>
              <a:rPr lang="ru-RU" sz="1400" dirty="0">
                <a:latin typeface="Times New Roman" pitchFamily="18" charset="0"/>
                <a:cs typeface="Times New Roman" pitchFamily="18" charset="0"/>
              </a:rPr>
              <a:t>На слёте присутствовали делегаты 85 регионов России. Республику Татарстан представляли </a:t>
            </a:r>
            <a:r>
              <a:rPr lang="ru-RU" sz="1400" dirty="0" err="1">
                <a:latin typeface="Times New Roman" pitchFamily="18" charset="0"/>
                <a:cs typeface="Times New Roman" pitchFamily="18" charset="0"/>
              </a:rPr>
              <a:t>спасские</a:t>
            </a:r>
            <a:r>
              <a:rPr lang="ru-RU" sz="1400" dirty="0">
                <a:latin typeface="Times New Roman" pitchFamily="18" charset="0"/>
                <a:cs typeface="Times New Roman" pitchFamily="18" charset="0"/>
              </a:rPr>
              <a:t> активисты юнармейского движения Анна Захарова, Иван Шишкин, Ангелина Бедова, Вадим </a:t>
            </a:r>
            <a:r>
              <a:rPr lang="ru-RU" sz="1400" dirty="0" err="1">
                <a:latin typeface="Times New Roman" pitchFamily="18" charset="0"/>
                <a:cs typeface="Times New Roman" pitchFamily="18" charset="0"/>
              </a:rPr>
              <a:t>Марянин</a:t>
            </a:r>
            <a:r>
              <a:rPr lang="ru-RU" sz="1400" dirty="0">
                <a:latin typeface="Times New Roman" pitchFamily="18" charset="0"/>
                <a:cs typeface="Times New Roman" pitchFamily="18" charset="0"/>
              </a:rPr>
              <a:t> и начальник штаба местного отделения Ильхам </a:t>
            </a:r>
            <a:r>
              <a:rPr lang="ru-RU" sz="1400" dirty="0" err="1">
                <a:latin typeface="Times New Roman" pitchFamily="18" charset="0"/>
                <a:cs typeface="Times New Roman" pitchFamily="18" charset="0"/>
              </a:rPr>
              <a:t>Мидхатов</a:t>
            </a:r>
            <a:r>
              <a:rPr lang="ru-RU" sz="1400" dirty="0">
                <a:latin typeface="Times New Roman" pitchFamily="18" charset="0"/>
                <a:cs typeface="Times New Roman" pitchFamily="18" charset="0"/>
              </a:rPr>
              <a:t>. </a:t>
            </a:r>
          </a:p>
        </p:txBody>
      </p:sp>
      <p:pic>
        <p:nvPicPr>
          <p:cNvPr id="1026" name="Picture 2" descr="C:\Users\ira\Desktop\для стенда\Москва\d07f3990de54c080876ee78728cfd54f.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9958" y="1509510"/>
            <a:ext cx="4368047" cy="281033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4608005" y="1509511"/>
            <a:ext cx="4321023" cy="1169551"/>
          </a:xfrm>
          <a:prstGeom prst="rect">
            <a:avLst/>
          </a:prstGeom>
        </p:spPr>
        <p:txBody>
          <a:bodyPr wrap="square">
            <a:spAutoFit/>
          </a:bodyPr>
          <a:lstStyle/>
          <a:p>
            <a:r>
              <a:rPr lang="ru-RU" sz="1400" dirty="0">
                <a:latin typeface="Times New Roman" pitchFamily="18" charset="0"/>
                <a:cs typeface="Times New Roman" pitchFamily="18" charset="0"/>
              </a:rPr>
              <a:t>Наградой отмечена </a:t>
            </a:r>
            <a:r>
              <a:rPr lang="ru-RU" sz="1400" dirty="0" smtClean="0">
                <a:latin typeface="Times New Roman" pitchFamily="18" charset="0"/>
                <a:cs typeface="Times New Roman" pitchFamily="18" charset="0"/>
              </a:rPr>
              <a:t>юнармеец</a:t>
            </a:r>
            <a:r>
              <a:rPr lang="ru-RU" sz="1400" dirty="0">
                <a:latin typeface="Times New Roman" pitchFamily="18" charset="0"/>
                <a:cs typeface="Times New Roman" pitchFamily="18" charset="0"/>
              </a:rPr>
              <a:t>, ученица Болгарской средней школы №1Ангелина Бедова. Она стала обладателем знака «Юнармейская доблесть» первой степени – «Золотым знаком юнармейской доблести». </a:t>
            </a:r>
          </a:p>
        </p:txBody>
      </p:sp>
      <p:pic>
        <p:nvPicPr>
          <p:cNvPr id="1028" name="Picture 4" descr="C:\Users\ira\Desktop\для стенда\Москва\IMG-20180721-WA001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16605" y="2688594"/>
            <a:ext cx="3055796" cy="407439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9" name="Picture 5" descr="C:\Users\ira\Desktop\для стенда\Москва\IMG-20180721-WA0016.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4302" y="4250352"/>
            <a:ext cx="2290767" cy="171807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30" name="Picture 6" descr="C:\Users\ira\Desktop\для стенда\Москва\8c9b420b83cc8fc89553576ab753f9d7.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75693" y="5261684"/>
            <a:ext cx="2289687" cy="1526457"/>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31" name="Picture 7" descr="C:\Users\ira\Desktop\для стенда\Москва\IMG-20180721-WA0013.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850132" y="4250352"/>
            <a:ext cx="2225925" cy="166944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32" name="Picture 8"/>
          <p:cNvPicPr>
            <a:picLocks noChangeAspect="1" noChangeArrowheads="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5237" y="230352"/>
            <a:ext cx="765945" cy="7503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47249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8"/>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53444" y="404664"/>
            <a:ext cx="765945" cy="750377"/>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187624" y="230352"/>
            <a:ext cx="7560840" cy="738664"/>
          </a:xfrm>
          <a:prstGeom prst="rect">
            <a:avLst/>
          </a:prstGeom>
        </p:spPr>
        <p:txBody>
          <a:bodyPr wrap="square">
            <a:spAutoFit/>
          </a:bodyPr>
          <a:lstStyle/>
          <a:p>
            <a:pPr algn="ctr"/>
            <a:r>
              <a:rPr lang="ru-RU" sz="1400" b="1" dirty="0">
                <a:latin typeface="Times New Roman" pitchFamily="18" charset="0"/>
                <a:cs typeface="Times New Roman" pitchFamily="18" charset="0"/>
              </a:rPr>
              <a:t>Юнармейцам из нашей школы с 24 по 25 </a:t>
            </a:r>
            <a:r>
              <a:rPr lang="ru-RU" sz="1400" b="1" dirty="0" smtClean="0">
                <a:latin typeface="Times New Roman" pitchFamily="18" charset="0"/>
                <a:cs typeface="Times New Roman" pitchFamily="18" charset="0"/>
              </a:rPr>
              <a:t>ноября</a:t>
            </a:r>
            <a:r>
              <a:rPr lang="en-US" sz="1400" b="1" dirty="0" smtClean="0">
                <a:latin typeface="Times New Roman" pitchFamily="18" charset="0"/>
                <a:cs typeface="Times New Roman" pitchFamily="18" charset="0"/>
              </a:rPr>
              <a:t> 2017 </a:t>
            </a:r>
            <a:r>
              <a:rPr lang="ru-RU" sz="1400" b="1" dirty="0" smtClean="0">
                <a:latin typeface="Times New Roman" pitchFamily="18" charset="0"/>
                <a:cs typeface="Times New Roman" pitchFamily="18" charset="0"/>
              </a:rPr>
              <a:t>г. </a:t>
            </a:r>
            <a:r>
              <a:rPr lang="ru-RU" sz="1400" b="1" dirty="0">
                <a:latin typeface="Times New Roman" pitchFamily="18" charset="0"/>
                <a:cs typeface="Times New Roman" pitchFamily="18" charset="0"/>
              </a:rPr>
              <a:t>довелось побывать в Казани на базе Казанского ВТККУ на III слете Республиканского регионального отделения ВДЮВПД "ЮНАРМИЯ". Мы вошли в число 350 участников этого слета.</a:t>
            </a:r>
          </a:p>
        </p:txBody>
      </p:sp>
      <p:sp>
        <p:nvSpPr>
          <p:cNvPr id="4" name="Прямоугольник 3"/>
          <p:cNvSpPr/>
          <p:nvPr/>
        </p:nvSpPr>
        <p:spPr>
          <a:xfrm>
            <a:off x="4355976" y="3645024"/>
            <a:ext cx="4572000" cy="2893100"/>
          </a:xfrm>
          <a:prstGeom prst="rect">
            <a:avLst/>
          </a:prstGeom>
        </p:spPr>
        <p:txBody>
          <a:bodyPr>
            <a:spAutoFit/>
          </a:bodyPr>
          <a:lstStyle/>
          <a:p>
            <a:r>
              <a:rPr lang="ru-RU" sz="1400" dirty="0">
                <a:latin typeface="Times New Roman" pitchFamily="18" charset="0"/>
                <a:cs typeface="Times New Roman" pitchFamily="18" charset="0"/>
              </a:rPr>
              <a:t>Для </a:t>
            </a:r>
            <a:r>
              <a:rPr lang="ru-RU" sz="1400" dirty="0" smtClean="0">
                <a:latin typeface="Times New Roman" pitchFamily="18" charset="0"/>
                <a:cs typeface="Times New Roman" pitchFamily="18" charset="0"/>
              </a:rPr>
              <a:t>нас </a:t>
            </a:r>
            <a:r>
              <a:rPr lang="ru-RU" sz="1400" dirty="0">
                <a:latin typeface="Times New Roman" pitchFamily="18" charset="0"/>
                <a:cs typeface="Times New Roman" pitchFamily="18" charset="0"/>
              </a:rPr>
              <a:t>были организованы экскурсия по учебному заведению, выступления столичных самодеятельных артистов, выставки экспозиций региональных отделений ДОСААФ, русского географического общества, общественной молодёжной организации «Объединение «Отечество», музея боевой славы училища. Ребятам удалось примерить парашют, разобрать автомат, позаниматься на танковом тренажёре, посмотреть фильм «Офицеры», познакомиться с экспозицией исторического парка «Россия - моя история». Школьники жили в казармах, питались в солдатской столовой, то есть испытали особенности солдатской жизни. В завершение </a:t>
            </a:r>
            <a:r>
              <a:rPr lang="ru-RU" sz="1400" dirty="0" smtClean="0">
                <a:latin typeface="Times New Roman" pitchFamily="18" charset="0"/>
                <a:cs typeface="Times New Roman" pitchFamily="18" charset="0"/>
              </a:rPr>
              <a:t>юнармейцам </a:t>
            </a:r>
            <a:r>
              <a:rPr lang="ru-RU" sz="1400" dirty="0">
                <a:latin typeface="Times New Roman" pitchFamily="18" charset="0"/>
                <a:cs typeface="Times New Roman" pitchFamily="18" charset="0"/>
              </a:rPr>
              <a:t>были </a:t>
            </a:r>
            <a:r>
              <a:rPr lang="ru-RU" sz="1400" dirty="0" smtClean="0">
                <a:latin typeface="Times New Roman" pitchFamily="18" charset="0"/>
                <a:cs typeface="Times New Roman" pitchFamily="18" charset="0"/>
              </a:rPr>
              <a:t>вручены  </a:t>
            </a:r>
            <a:r>
              <a:rPr lang="ru-RU" sz="1400" dirty="0">
                <a:latin typeface="Times New Roman" pitchFamily="18" charset="0"/>
                <a:cs typeface="Times New Roman" pitchFamily="18" charset="0"/>
              </a:rPr>
              <a:t>памятные подарки.</a:t>
            </a:r>
          </a:p>
        </p:txBody>
      </p:sp>
      <p:pic>
        <p:nvPicPr>
          <p:cNvPr id="2050" name="Picture 2" descr="C:\Users\ira\Desktop\ЮНАРМИЯ РДШ\Армия фото\армия\20171125_10185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9209" y="4258728"/>
            <a:ext cx="3760745" cy="220749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51" name="Picture 3" descr="C:\Users\ira\Desktop\ЮНАРМИЯ РДШ\Армия фото\армия\20171124_142238.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8192" y="1340768"/>
            <a:ext cx="1641352" cy="291795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54" name="Picture 6" descr="C:\Users\ira\Desktop\В газету\Фото\20171125_085627.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07904" y="984461"/>
            <a:ext cx="2159757" cy="157662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55" name="Picture 7" descr="C:\Users\ira\Desktop\В газету\Фото\20171124_11413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986706" y="2303116"/>
            <a:ext cx="2537623" cy="142741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56" name="Picture 8" descr="C:\Users\ira\Desktop\В газету\Фото\20171125_093352.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108331" y="1340768"/>
            <a:ext cx="1673856" cy="297574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57" name="Picture 9" descr="C:\Users\ira\Desktop\В газету\Фото\20171124_112310.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308871" y="984461"/>
            <a:ext cx="2757703" cy="155120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86026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8"/>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5237" y="230352"/>
            <a:ext cx="765945" cy="750377"/>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4427984" y="4005064"/>
            <a:ext cx="4572000" cy="2677656"/>
          </a:xfrm>
          <a:prstGeom prst="rect">
            <a:avLst/>
          </a:prstGeom>
        </p:spPr>
        <p:txBody>
          <a:bodyPr>
            <a:spAutoFit/>
          </a:bodyPr>
          <a:lstStyle/>
          <a:p>
            <a:pPr algn="ctr"/>
            <a:r>
              <a:rPr lang="ru-RU" sz="1400" dirty="0">
                <a:latin typeface="Times New Roman" pitchFamily="18" charset="0"/>
                <a:cs typeface="Times New Roman" pitchFamily="18" charset="0"/>
              </a:rPr>
              <a:t>В профильной смене 2018 года, в МБОУ ДОД ДООЦ "Болгар", мы с моими ребятами-юнармейцами, в качестве отчета по нашей работе, провели для ребят из нашего лагеря, а также гостей из "Казачьей слободы", исторический </a:t>
            </a:r>
            <a:r>
              <a:rPr lang="ru-RU" sz="1400" dirty="0" err="1">
                <a:latin typeface="Times New Roman" pitchFamily="18" charset="0"/>
                <a:cs typeface="Times New Roman" pitchFamily="18" charset="0"/>
              </a:rPr>
              <a:t>квест</a:t>
            </a:r>
            <a:r>
              <a:rPr lang="ru-RU" sz="1400" dirty="0">
                <a:latin typeface="Times New Roman" pitchFamily="18" charset="0"/>
                <a:cs typeface="Times New Roman" pitchFamily="18" charset="0"/>
              </a:rPr>
              <a:t>, под названием "Партизанскими тропами". Этот </a:t>
            </a:r>
            <a:r>
              <a:rPr lang="ru-RU" sz="1400" dirty="0" err="1">
                <a:latin typeface="Times New Roman" pitchFamily="18" charset="0"/>
                <a:cs typeface="Times New Roman" pitchFamily="18" charset="0"/>
              </a:rPr>
              <a:t>квест</a:t>
            </a:r>
            <a:r>
              <a:rPr lang="ru-RU" sz="1400" dirty="0">
                <a:latin typeface="Times New Roman" pitchFamily="18" charset="0"/>
                <a:cs typeface="Times New Roman" pitchFamily="18" charset="0"/>
              </a:rPr>
              <a:t> позволил ребятам "окунуться" во времена ВОВ, а конкретно в 1942 год, познакомиться с биографией и подвигами партизан. </a:t>
            </a:r>
            <a:br>
              <a:rPr lang="ru-RU" sz="1400" dirty="0">
                <a:latin typeface="Times New Roman" pitchFamily="18" charset="0"/>
                <a:cs typeface="Times New Roman" pitchFamily="18" charset="0"/>
              </a:rPr>
            </a:br>
            <a:r>
              <a:rPr lang="ru-RU" sz="1400" dirty="0" err="1">
                <a:latin typeface="Times New Roman" pitchFamily="18" charset="0"/>
                <a:cs typeface="Times New Roman" pitchFamily="18" charset="0"/>
              </a:rPr>
              <a:t>Квест</a:t>
            </a:r>
            <a:r>
              <a:rPr lang="ru-RU" sz="1400" dirty="0">
                <a:latin typeface="Times New Roman" pitchFamily="18" charset="0"/>
                <a:cs typeface="Times New Roman" pitchFamily="18" charset="0"/>
              </a:rPr>
              <a:t> получился интеллектуальным и на сообразительность. Азарт и интерес, участвовавших команд, сделал </a:t>
            </a:r>
            <a:r>
              <a:rPr lang="ru-RU" sz="1400" dirty="0" err="1">
                <a:latin typeface="Times New Roman" pitchFamily="18" charset="0"/>
                <a:cs typeface="Times New Roman" pitchFamily="18" charset="0"/>
              </a:rPr>
              <a:t>квест</a:t>
            </a:r>
            <a:r>
              <a:rPr lang="ru-RU" sz="1400" dirty="0">
                <a:latin typeface="Times New Roman" pitchFamily="18" charset="0"/>
                <a:cs typeface="Times New Roman" pitchFamily="18" charset="0"/>
              </a:rPr>
              <a:t> очень захватывающим. Все без исключения остались довольны. </a:t>
            </a:r>
          </a:p>
        </p:txBody>
      </p:sp>
      <p:pic>
        <p:nvPicPr>
          <p:cNvPr id="3074" name="Picture 2" descr="C:\Users\ira\Desktop\в вк\DSC0655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5237" y="4205096"/>
            <a:ext cx="4584779" cy="258321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075" name="Picture 3" descr="C:\Users\ira\Desktop\в вк\DSC0613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48797" y="215835"/>
            <a:ext cx="2327060" cy="1311143"/>
          </a:xfrm>
          <a:prstGeom prst="rect">
            <a:avLst/>
          </a:prstGeom>
          <a:ln>
            <a:noFill/>
          </a:ln>
          <a:effectLst>
            <a:softEdge rad="112500"/>
          </a:effectLst>
          <a:extLst/>
        </p:spPr>
      </p:pic>
      <p:pic>
        <p:nvPicPr>
          <p:cNvPr id="3076" name="Picture 4" descr="C:\Users\ira\Desktop\в вк\DSC06179.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663199" y="189333"/>
            <a:ext cx="2374096" cy="1337645"/>
          </a:xfrm>
          <a:prstGeom prst="rect">
            <a:avLst/>
          </a:prstGeom>
          <a:ln>
            <a:noFill/>
          </a:ln>
          <a:effectLst>
            <a:softEdge rad="112500"/>
          </a:effectLst>
          <a:extLst/>
        </p:spPr>
      </p:pic>
      <p:pic>
        <p:nvPicPr>
          <p:cNvPr id="3077" name="Picture 5" descr="C:\Users\ira\Desktop\в вк\DSC06253.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50721" y="1302262"/>
            <a:ext cx="2508801" cy="1413542"/>
          </a:xfrm>
          <a:prstGeom prst="rect">
            <a:avLst/>
          </a:prstGeom>
          <a:ln>
            <a:noFill/>
          </a:ln>
          <a:effectLst>
            <a:softEdge rad="112500"/>
          </a:effectLst>
          <a:extLst/>
        </p:spPr>
      </p:pic>
      <p:pic>
        <p:nvPicPr>
          <p:cNvPr id="3078" name="Picture 6" descr="C:\Users\ira\Desktop\в вк\DSC06288.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594888" y="159623"/>
            <a:ext cx="2273069" cy="1280724"/>
          </a:xfrm>
          <a:prstGeom prst="rect">
            <a:avLst/>
          </a:prstGeom>
          <a:ln>
            <a:noFill/>
          </a:ln>
          <a:effectLst>
            <a:softEdge rad="112500"/>
          </a:effectLst>
          <a:extLst/>
        </p:spPr>
      </p:pic>
      <p:pic>
        <p:nvPicPr>
          <p:cNvPr id="3079" name="Picture 7" descr="C:\Users\ira\Desktop\в вк\DSC06312.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868144" y="1302262"/>
            <a:ext cx="2508803" cy="1413543"/>
          </a:xfrm>
          <a:prstGeom prst="rect">
            <a:avLst/>
          </a:prstGeom>
          <a:ln>
            <a:noFill/>
          </a:ln>
          <a:effectLst>
            <a:softEdge rad="112500"/>
          </a:effectLst>
          <a:extLst/>
        </p:spPr>
      </p:pic>
      <p:pic>
        <p:nvPicPr>
          <p:cNvPr id="3080" name="Picture 8" descr="C:\Users\ira\Desktop\в вк\DSC06324.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756625" y="1700809"/>
            <a:ext cx="2229551" cy="1256204"/>
          </a:xfrm>
          <a:prstGeom prst="rect">
            <a:avLst/>
          </a:prstGeom>
          <a:ln>
            <a:noFill/>
          </a:ln>
          <a:effectLst>
            <a:softEdge rad="112500"/>
          </a:effectLst>
          <a:extLst/>
        </p:spPr>
      </p:pic>
      <p:pic>
        <p:nvPicPr>
          <p:cNvPr id="3081" name="Picture 9" descr="C:\Users\ira\Desktop\в вк\DSC06345.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018138" y="2357619"/>
            <a:ext cx="1981847" cy="1116637"/>
          </a:xfrm>
          <a:prstGeom prst="rect">
            <a:avLst/>
          </a:prstGeom>
          <a:ln>
            <a:noFill/>
          </a:ln>
          <a:effectLst>
            <a:softEdge rad="112500"/>
          </a:effectLst>
          <a:extLst/>
        </p:spPr>
      </p:pic>
      <p:pic>
        <p:nvPicPr>
          <p:cNvPr id="3082" name="Picture 10" descr="C:\Users\ira\Desktop\смена 1\фото квест\DSC06182.JP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09024" y="1703716"/>
            <a:ext cx="1296656" cy="2301348"/>
          </a:xfrm>
          <a:prstGeom prst="rect">
            <a:avLst/>
          </a:prstGeom>
          <a:ln>
            <a:noFill/>
          </a:ln>
          <a:effectLst>
            <a:softEdge rad="112500"/>
          </a:effectLst>
          <a:extLst/>
        </p:spPr>
      </p:pic>
      <p:pic>
        <p:nvPicPr>
          <p:cNvPr id="3083" name="Picture 11" descr="C:\Users\ira\Desktop\смена 1\фото квест\DSC06448.JP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914241" y="2793590"/>
            <a:ext cx="2322056" cy="1308324"/>
          </a:xfrm>
          <a:prstGeom prst="rect">
            <a:avLst/>
          </a:prstGeom>
          <a:ln>
            <a:noFill/>
          </a:ln>
          <a:effectLst>
            <a:softEdge rad="112500"/>
          </a:effectLst>
          <a:extLst/>
        </p:spPr>
      </p:pic>
      <p:pic>
        <p:nvPicPr>
          <p:cNvPr id="3084" name="Picture 12" descr="C:\Users\ira\Desktop\в вк\DSC06532.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505681" y="2715803"/>
            <a:ext cx="2778288" cy="1562482"/>
          </a:xfrm>
          <a:prstGeom prst="rect">
            <a:avLst/>
          </a:prstGeom>
          <a:ln>
            <a:noFill/>
          </a:ln>
          <a:effectLst>
            <a:softEdge rad="112500"/>
          </a:effectLst>
          <a:extLst/>
        </p:spPr>
      </p:pic>
    </p:spTree>
    <p:extLst>
      <p:ext uri="{BB962C8B-B14F-4D97-AF65-F5344CB8AC3E}">
        <p14:creationId xmlns:p14="http://schemas.microsoft.com/office/powerpoint/2010/main" val="30259279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8"/>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5237" y="230352"/>
            <a:ext cx="765945" cy="750377"/>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043608" y="128486"/>
            <a:ext cx="7848872" cy="1200329"/>
          </a:xfrm>
          <a:prstGeom prst="rect">
            <a:avLst/>
          </a:prstGeom>
        </p:spPr>
        <p:txBody>
          <a:bodyPr wrap="square">
            <a:spAutoFit/>
          </a:bodyPr>
          <a:lstStyle/>
          <a:p>
            <a:pPr algn="ctr"/>
            <a:r>
              <a:rPr lang="ru-RU" b="1" dirty="0">
                <a:latin typeface="Times New Roman" pitchFamily="18" charset="0"/>
                <a:cs typeface="Times New Roman" pitchFamily="18" charset="0"/>
              </a:rPr>
              <a:t>Юнармейцы Регионального отделения ВВПОД "</a:t>
            </a:r>
            <a:r>
              <a:rPr lang="ru-RU" b="1" dirty="0" err="1">
                <a:latin typeface="Times New Roman" pitchFamily="18" charset="0"/>
                <a:cs typeface="Times New Roman" pitchFamily="18" charset="0"/>
              </a:rPr>
              <a:t>Юнармия</a:t>
            </a:r>
            <a:r>
              <a:rPr lang="ru-RU" b="1" dirty="0">
                <a:latin typeface="Times New Roman" pitchFamily="18" charset="0"/>
                <a:cs typeface="Times New Roman" pitchFamily="18" charset="0"/>
              </a:rPr>
              <a:t>" в Спасском районе, приняли участие в параде </a:t>
            </a:r>
            <a:r>
              <a:rPr lang="ru-RU" b="1" dirty="0" smtClean="0">
                <a:latin typeface="Times New Roman" pitchFamily="18" charset="0"/>
                <a:cs typeface="Times New Roman" pitchFamily="18" charset="0"/>
              </a:rPr>
              <a:t>Победы</a:t>
            </a:r>
            <a:endParaRPr lang="en-US" b="1" dirty="0" smtClean="0">
              <a:latin typeface="Times New Roman" pitchFamily="18" charset="0"/>
              <a:cs typeface="Times New Roman" pitchFamily="18" charset="0"/>
            </a:endParaRPr>
          </a:p>
          <a:p>
            <a:pPr algn="ct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возменования</a:t>
            </a:r>
            <a:r>
              <a:rPr lang="ru-RU" b="1" dirty="0" smtClean="0">
                <a:latin typeface="Times New Roman" pitchFamily="18" charset="0"/>
                <a:cs typeface="Times New Roman" pitchFamily="18" charset="0"/>
              </a:rPr>
              <a:t> </a:t>
            </a:r>
            <a:r>
              <a:rPr lang="ru-RU" b="1" dirty="0">
                <a:latin typeface="Times New Roman" pitchFamily="18" charset="0"/>
                <a:cs typeface="Times New Roman" pitchFamily="18" charset="0"/>
              </a:rPr>
              <a:t>73 годовщины </a:t>
            </a:r>
            <a:r>
              <a:rPr lang="ru-RU" b="1" dirty="0" smtClean="0">
                <a:latin typeface="Times New Roman" pitchFamily="18" charset="0"/>
                <a:cs typeface="Times New Roman" pitchFamily="18" charset="0"/>
              </a:rPr>
              <a:t>победы</a:t>
            </a:r>
            <a:endParaRPr lang="en-US" b="1" dirty="0" smtClean="0">
              <a:latin typeface="Times New Roman" pitchFamily="18" charset="0"/>
              <a:cs typeface="Times New Roman" pitchFamily="18" charset="0"/>
            </a:endParaRPr>
          </a:p>
          <a:p>
            <a:pPr algn="ctr"/>
            <a:r>
              <a:rPr lang="ru-RU" b="1" dirty="0" smtClean="0">
                <a:latin typeface="Times New Roman" pitchFamily="18" charset="0"/>
                <a:cs typeface="Times New Roman" pitchFamily="18" charset="0"/>
              </a:rPr>
              <a:t> </a:t>
            </a:r>
            <a:r>
              <a:rPr lang="ru-RU" b="1" dirty="0">
                <a:latin typeface="Times New Roman" pitchFamily="18" charset="0"/>
                <a:cs typeface="Times New Roman" pitchFamily="18" charset="0"/>
              </a:rPr>
              <a:t>в Великой Отечественной Войне</a:t>
            </a:r>
            <a:r>
              <a:rPr lang="ru-RU" sz="1600" b="1" dirty="0">
                <a:latin typeface="Times New Roman" pitchFamily="18" charset="0"/>
                <a:cs typeface="Times New Roman" pitchFamily="18" charset="0"/>
              </a:rPr>
              <a:t>.</a:t>
            </a:r>
            <a:r>
              <a:rPr lang="ru-RU" sz="1400" b="1" dirty="0">
                <a:latin typeface="Times New Roman" pitchFamily="18" charset="0"/>
                <a:cs typeface="Times New Roman" pitchFamily="18" charset="0"/>
              </a:rPr>
              <a:t> </a:t>
            </a:r>
          </a:p>
        </p:txBody>
      </p:sp>
      <p:pic>
        <p:nvPicPr>
          <p:cNvPr id="1026" name="Picture 2" descr="C:\Users\ira\Desktop\для стенда\парад\P9XSWUzDa-U.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4371" y="3717032"/>
            <a:ext cx="5316252" cy="299039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7" name="Picture 3" descr="C:\Users\ira\Desktop\для стенда\парад\ZA4dEfImrs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15816" y="1628800"/>
            <a:ext cx="3461191" cy="1944216"/>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8" name="Picture 4" descr="C:\Users\ira\Desktop\для стенда\парад\xzEQsbpvFVw.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56176" y="1109435"/>
            <a:ext cx="2740716" cy="182805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9" name="Picture 5" descr="C:\Users\ira\Desktop\для стенда\парад\VGJcVkdTh9E.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73935" y="1185479"/>
            <a:ext cx="2979506" cy="167597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30" name="Picture 6" descr="C:\Users\ira\Desktop\для стенда\парад\Td8XcdxLe9k.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8659" y="3284984"/>
            <a:ext cx="2701355" cy="180020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31" name="Picture 7" descr="C:\Users\ira\Desktop\для стенда\парад\DnGTckIYzfM.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307761" y="3217160"/>
            <a:ext cx="2800636" cy="186802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39528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8"/>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5237" y="230352"/>
            <a:ext cx="765945" cy="750377"/>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115616" y="230352"/>
            <a:ext cx="7632848" cy="954107"/>
          </a:xfrm>
          <a:prstGeom prst="rect">
            <a:avLst/>
          </a:prstGeom>
        </p:spPr>
        <p:txBody>
          <a:bodyPr wrap="square">
            <a:spAutoFit/>
          </a:bodyPr>
          <a:lstStyle/>
          <a:p>
            <a:pPr algn="ctr"/>
            <a:r>
              <a:rPr lang="en-US" sz="1400" b="1" dirty="0" smtClean="0">
                <a:latin typeface="Times New Roman" pitchFamily="18" charset="0"/>
                <a:cs typeface="Times New Roman" pitchFamily="18" charset="0"/>
              </a:rPr>
              <a:t>9 </a:t>
            </a:r>
            <a:r>
              <a:rPr lang="ru-RU" sz="1400" b="1" dirty="0" smtClean="0">
                <a:latin typeface="Times New Roman" pitchFamily="18" charset="0"/>
                <a:cs typeface="Times New Roman" pitchFamily="18" charset="0"/>
              </a:rPr>
              <a:t>июня 2018 г  </a:t>
            </a:r>
            <a:r>
              <a:rPr lang="ru-RU" sz="1400" b="1" dirty="0">
                <a:latin typeface="Times New Roman" pitchFamily="18" charset="0"/>
                <a:cs typeface="Times New Roman" pitchFamily="18" charset="0"/>
              </a:rPr>
              <a:t>на центральной площади </a:t>
            </a:r>
            <a:r>
              <a:rPr lang="ru-RU" sz="1400" b="1" dirty="0" err="1">
                <a:latin typeface="Times New Roman" pitchFamily="18" charset="0"/>
                <a:cs typeface="Times New Roman" pitchFamily="18" charset="0"/>
              </a:rPr>
              <a:t>Болгара</a:t>
            </a:r>
            <a:r>
              <a:rPr lang="ru-RU" sz="1400" b="1" dirty="0">
                <a:latin typeface="Times New Roman" pitchFamily="18" charset="0"/>
                <a:cs typeface="Times New Roman" pitchFamily="18" charset="0"/>
              </a:rPr>
              <a:t> прошло торжественно-траурное мероприятие, посвящённое перезахоронению останков </a:t>
            </a:r>
            <a:endParaRPr lang="ru-RU" sz="1400" b="1" dirty="0" smtClean="0">
              <a:latin typeface="Times New Roman" pitchFamily="18" charset="0"/>
              <a:cs typeface="Times New Roman" pitchFamily="18" charset="0"/>
            </a:endParaRPr>
          </a:p>
          <a:p>
            <a:pPr algn="ctr"/>
            <a:r>
              <a:rPr lang="ru-RU" sz="1400" b="1" dirty="0" smtClean="0">
                <a:latin typeface="Times New Roman" pitchFamily="18" charset="0"/>
                <a:cs typeface="Times New Roman" pitchFamily="18" charset="0"/>
              </a:rPr>
              <a:t>красноармейца </a:t>
            </a:r>
            <a:r>
              <a:rPr lang="ru-RU" sz="1400" b="1" dirty="0">
                <a:latin typeface="Times New Roman" pitchFamily="18" charset="0"/>
                <a:cs typeface="Times New Roman" pitchFamily="18" charset="0"/>
              </a:rPr>
              <a:t>Петра Ильича </a:t>
            </a:r>
            <a:r>
              <a:rPr lang="ru-RU" sz="1400" b="1" dirty="0" err="1">
                <a:latin typeface="Times New Roman" pitchFamily="18" charset="0"/>
                <a:cs typeface="Times New Roman" pitchFamily="18" charset="0"/>
              </a:rPr>
              <a:t>Сусликова</a:t>
            </a:r>
            <a:r>
              <a:rPr lang="ru-RU" sz="1400" b="1" dirty="0">
                <a:latin typeface="Times New Roman" pitchFamily="18" charset="0"/>
                <a:cs typeface="Times New Roman" pitchFamily="18" charset="0"/>
              </a:rPr>
              <a:t>, уроженца села Красная Слобода. </a:t>
            </a:r>
            <a:endParaRPr lang="ru-RU" sz="1400" b="1" dirty="0" smtClean="0">
              <a:latin typeface="Times New Roman" pitchFamily="18" charset="0"/>
              <a:cs typeface="Times New Roman" pitchFamily="18" charset="0"/>
            </a:endParaRPr>
          </a:p>
          <a:p>
            <a:pPr algn="ctr"/>
            <a:r>
              <a:rPr lang="ru-RU" sz="1400" b="1" dirty="0" smtClean="0">
                <a:latin typeface="Times New Roman" pitchFamily="18" charset="0"/>
                <a:cs typeface="Times New Roman" pitchFamily="18" charset="0"/>
              </a:rPr>
              <a:t>В </a:t>
            </a:r>
            <a:r>
              <a:rPr lang="ru-RU" sz="1400" b="1" dirty="0">
                <a:latin typeface="Times New Roman" pitchFamily="18" charset="0"/>
                <a:cs typeface="Times New Roman" pitchFamily="18" charset="0"/>
              </a:rPr>
              <a:t>1942 году он пропал без вести под Сталинградом.</a:t>
            </a:r>
            <a:endParaRPr lang="ru-RU" sz="1400" dirty="0">
              <a:latin typeface="Times New Roman" pitchFamily="18" charset="0"/>
              <a:cs typeface="Times New Roman" pitchFamily="18" charset="0"/>
            </a:endParaRPr>
          </a:p>
        </p:txBody>
      </p:sp>
      <p:sp>
        <p:nvSpPr>
          <p:cNvPr id="4" name="Прямоугольник 3"/>
          <p:cNvSpPr/>
          <p:nvPr/>
        </p:nvSpPr>
        <p:spPr>
          <a:xfrm>
            <a:off x="4176464" y="4797152"/>
            <a:ext cx="4572000" cy="2246769"/>
          </a:xfrm>
          <a:prstGeom prst="rect">
            <a:avLst/>
          </a:prstGeom>
        </p:spPr>
        <p:txBody>
          <a:bodyPr>
            <a:spAutoFit/>
          </a:bodyPr>
          <a:lstStyle/>
          <a:p>
            <a:pPr algn="ctr"/>
            <a:r>
              <a:rPr lang="ru-RU" sz="1400" dirty="0">
                <a:latin typeface="Times New Roman" pitchFamily="18" charset="0"/>
                <a:cs typeface="Times New Roman" pitchFamily="18" charset="0"/>
              </a:rPr>
              <a:t>Под звуки военного оркестра гроб с останками красноармейца Петра </a:t>
            </a:r>
            <a:r>
              <a:rPr lang="ru-RU" sz="1400" dirty="0" err="1">
                <a:latin typeface="Times New Roman" pitchFamily="18" charset="0"/>
                <a:cs typeface="Times New Roman" pitchFamily="18" charset="0"/>
              </a:rPr>
              <a:t>Сусликова</a:t>
            </a:r>
            <a:r>
              <a:rPr lang="ru-RU" sz="1400" dirty="0">
                <a:latin typeface="Times New Roman" pitchFamily="18" charset="0"/>
                <a:cs typeface="Times New Roman" pitchFamily="18" charset="0"/>
              </a:rPr>
              <a:t> проводили к месту вечного упокоения. Он похоронен на городском кладбище, рядом со своими сёстрами. Хоронили бойца со всеми воинскими почестями – с оркестром, оружейным залпом и торжественным прохождением подразделения </a:t>
            </a:r>
            <a:r>
              <a:rPr lang="ru-RU" sz="1400" dirty="0" smtClean="0">
                <a:latin typeface="Times New Roman" pitchFamily="18" charset="0"/>
                <a:cs typeface="Times New Roman" pitchFamily="18" charset="0"/>
              </a:rPr>
              <a:t>кадетов и юнармейцев.</a:t>
            </a:r>
          </a:p>
          <a:p>
            <a:pPr algn="ctr"/>
            <a:r>
              <a:rPr lang="ru-RU" sz="1400" dirty="0">
                <a:latin typeface="Times New Roman" pitchFamily="18" charset="0"/>
                <a:cs typeface="Times New Roman" pitchFamily="18" charset="0"/>
              </a:rPr>
              <a:t>Вечная память героям былых сражений и безграничная благодарность им за нашу мирную жизнь!</a:t>
            </a:r>
          </a:p>
          <a:p>
            <a:pPr algn="ctr"/>
            <a:endParaRPr lang="ru-RU" sz="1400" dirty="0">
              <a:latin typeface="Times New Roman" pitchFamily="18" charset="0"/>
              <a:cs typeface="Times New Roman" pitchFamily="18" charset="0"/>
            </a:endParaRPr>
          </a:p>
        </p:txBody>
      </p:sp>
      <p:pic>
        <p:nvPicPr>
          <p:cNvPr id="1026" name="Picture 2" descr="C:\Users\ira\Desktop\для стенда\перезахоронение\f76be890762dcc32225cd2ac86af7f3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1184459"/>
            <a:ext cx="5400600" cy="360220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7" name="Picture 3" descr="C:\Users\ira\Desktop\для стенда\перезахоронение\467b19215769ad5fc9b2978c2c312cf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96136" y="1169936"/>
            <a:ext cx="2520280" cy="168102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8" name="Picture 4" descr="C:\Users\ira\Desktop\для стенда\перезахоронение\ebfb52c2b6fe59b367fc4c6663b523fa.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89031" y="2947482"/>
            <a:ext cx="2557201" cy="170565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9" name="Picture 5" descr="C:\Users\ira\Desktop\для стенда\перезахоронение\aaa73acde93a1f973e0b7c793552ee6f.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55576" y="4797151"/>
            <a:ext cx="2952328" cy="196920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00255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8"/>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4395" y="311666"/>
            <a:ext cx="1910226" cy="18714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41495" y="2079156"/>
            <a:ext cx="8895002" cy="3785652"/>
          </a:xfrm>
          <a:prstGeom prst="rect">
            <a:avLst/>
          </a:prstGeom>
        </p:spPr>
        <p:txBody>
          <a:bodyPr wrap="square">
            <a:spAutoFit/>
          </a:bodyPr>
          <a:lstStyle/>
          <a:p>
            <a:r>
              <a:rPr lang="ru-RU" sz="1600" b="1" dirty="0" smtClean="0">
                <a:latin typeface="Times New Roman" pitchFamily="18" charset="0"/>
                <a:cs typeface="Times New Roman" pitchFamily="18" charset="0"/>
              </a:rPr>
              <a:t>     </a:t>
            </a:r>
            <a:r>
              <a:rPr lang="ru-RU" sz="1600" b="1" dirty="0" err="1" smtClean="0">
                <a:latin typeface="Times New Roman" pitchFamily="18" charset="0"/>
                <a:cs typeface="Times New Roman" pitchFamily="18" charset="0"/>
              </a:rPr>
              <a:t>Юнармия</a:t>
            </a:r>
            <a:r>
              <a:rPr lang="ru-RU" sz="1600" dirty="0">
                <a:latin typeface="Times New Roman" pitchFamily="18" charset="0"/>
                <a:cs typeface="Times New Roman" pitchFamily="18" charset="0"/>
              </a:rPr>
              <a:t> — всероссийское военно-патриотическое общественное движение (ВВПОД), созданное в январе и зарегистрировано 29 июля 2016 года, соучредитель ДОСААФ </a:t>
            </a:r>
            <a:r>
              <a:rPr lang="ru-RU" sz="1600" dirty="0" smtClean="0">
                <a:latin typeface="Times New Roman" pitchFamily="18" charset="0"/>
                <a:cs typeface="Times New Roman" pitchFamily="18" charset="0"/>
              </a:rPr>
              <a:t>России. </a:t>
            </a:r>
            <a:endParaRPr lang="en-US" sz="1600" dirty="0" smtClean="0">
              <a:latin typeface="Times New Roman" pitchFamily="18" charset="0"/>
              <a:cs typeface="Times New Roman" pitchFamily="18" charset="0"/>
            </a:endParaRPr>
          </a:p>
          <a:p>
            <a:r>
              <a:rPr lang="ru-RU" sz="1600" dirty="0" smtClean="0">
                <a:latin typeface="Times New Roman" pitchFamily="18" charset="0"/>
                <a:cs typeface="Times New Roman" pitchFamily="18" charset="0"/>
              </a:rPr>
              <a:t>Главная </a:t>
            </a:r>
            <a:r>
              <a:rPr lang="ru-RU" sz="1600" dirty="0">
                <a:latin typeface="Times New Roman" pitchFamily="18" charset="0"/>
                <a:cs typeface="Times New Roman" pitchFamily="18" charset="0"/>
              </a:rPr>
              <a:t>заявленная цель движения: всестороннее развитие и патриотическое воспитание россиян в возрасте от 8 лет.</a:t>
            </a:r>
          </a:p>
          <a:p>
            <a:r>
              <a:rPr lang="ru-RU" sz="1600" dirty="0" smtClean="0">
                <a:latin typeface="Times New Roman" pitchFamily="18" charset="0"/>
                <a:cs typeface="Times New Roman" pitchFamily="18" charset="0"/>
              </a:rPr>
              <a:t>     Основные </a:t>
            </a:r>
            <a:r>
              <a:rPr lang="ru-RU" sz="1600" dirty="0">
                <a:latin typeface="Times New Roman" pitchFamily="18" charset="0"/>
                <a:cs typeface="Times New Roman" pitchFamily="18" charset="0"/>
              </a:rPr>
              <a:t>заявленные задачи:</a:t>
            </a:r>
          </a:p>
          <a:p>
            <a:pPr marL="285750" indent="-285750">
              <a:buFont typeface="Arial" pitchFamily="34" charset="0"/>
              <a:buChar char="•"/>
            </a:pPr>
            <a:r>
              <a:rPr lang="ru-RU" sz="1600" dirty="0">
                <a:latin typeface="Times New Roman" pitchFamily="18" charset="0"/>
                <a:cs typeface="Times New Roman" pitchFamily="18" charset="0"/>
              </a:rPr>
              <a:t>воспитание патриотизма и социально-гражданской активности, противодействие идеологии экстремизма;</a:t>
            </a:r>
          </a:p>
          <a:p>
            <a:pPr marL="285750" indent="-285750">
              <a:buFont typeface="Arial" pitchFamily="34" charset="0"/>
              <a:buChar char="•"/>
            </a:pPr>
            <a:r>
              <a:rPr lang="ru-RU" sz="1600" dirty="0">
                <a:latin typeface="Times New Roman" pitchFamily="18" charset="0"/>
                <a:cs typeface="Times New Roman" pitchFamily="18" charset="0"/>
              </a:rPr>
              <a:t>изучение истории и военно-исторического наследия, развитие краеведения;</a:t>
            </a:r>
          </a:p>
          <a:p>
            <a:pPr marL="285750" indent="-285750">
              <a:buFont typeface="Arial" pitchFamily="34" charset="0"/>
              <a:buChar char="•"/>
            </a:pPr>
            <a:r>
              <a:rPr lang="ru-RU" sz="1600" dirty="0">
                <a:latin typeface="Times New Roman" pitchFamily="18" charset="0"/>
                <a:cs typeface="Times New Roman" pitchFamily="18" charset="0"/>
              </a:rPr>
              <a:t>развитие в молодежной среде принципов коллективизма и ответственности, внедрение нравственных установок на основе «присущей российскому обществу системы ценностей»;</a:t>
            </a:r>
          </a:p>
          <a:p>
            <a:pPr marL="285750" indent="-285750">
              <a:buFont typeface="Arial" pitchFamily="34" charset="0"/>
              <a:buChar char="•"/>
            </a:pPr>
            <a:r>
              <a:rPr lang="ru-RU" sz="1600" dirty="0">
                <a:latin typeface="Times New Roman" pitchFamily="18" charset="0"/>
                <a:cs typeface="Times New Roman" pitchFamily="18" charset="0"/>
              </a:rPr>
              <a:t>агитация за службу в армии и подготовка к службе;</a:t>
            </a:r>
          </a:p>
          <a:p>
            <a:pPr marL="285750" indent="-285750">
              <a:buFont typeface="Arial" pitchFamily="34" charset="0"/>
              <a:buChar char="•"/>
            </a:pPr>
            <a:r>
              <a:rPr lang="ru-RU" sz="1600" dirty="0">
                <a:latin typeface="Times New Roman" pitchFamily="18" charset="0"/>
                <a:cs typeface="Times New Roman" pitchFamily="18" charset="0"/>
              </a:rPr>
              <a:t>улучшение физической формы;</a:t>
            </a:r>
          </a:p>
          <a:p>
            <a:pPr marL="285750" indent="-285750">
              <a:buFont typeface="Arial" pitchFamily="34" charset="0"/>
              <a:buChar char="•"/>
            </a:pPr>
            <a:r>
              <a:rPr lang="ru-RU" sz="1600" dirty="0">
                <a:latin typeface="Times New Roman" pitchFamily="18" charset="0"/>
                <a:cs typeface="Times New Roman" pitchFamily="18" charset="0"/>
              </a:rPr>
              <a:t>активное приобщение молодежи к военно-техническим знаниям и техническому </a:t>
            </a:r>
            <a:r>
              <a:rPr lang="ru-RU" sz="1600" dirty="0" smtClean="0">
                <a:latin typeface="Times New Roman" pitchFamily="18" charset="0"/>
                <a:cs typeface="Times New Roman" pitchFamily="18" charset="0"/>
              </a:rPr>
              <a:t>творчеству.</a:t>
            </a:r>
            <a:endParaRPr lang="ru-RU" sz="1600" dirty="0">
              <a:latin typeface="Times New Roman" pitchFamily="18" charset="0"/>
              <a:cs typeface="Times New Roman" pitchFamily="18" charset="0"/>
            </a:endParaRPr>
          </a:p>
          <a:p>
            <a:r>
              <a:rPr lang="ru-RU" sz="1600" dirty="0" smtClean="0">
                <a:latin typeface="Times New Roman" pitchFamily="18" charset="0"/>
                <a:cs typeface="Times New Roman" pitchFamily="18" charset="0"/>
              </a:rPr>
              <a:t>     В </a:t>
            </a:r>
            <a:r>
              <a:rPr lang="ru-RU" sz="1600" dirty="0">
                <a:latin typeface="Times New Roman" pitchFamily="18" charset="0"/>
                <a:cs typeface="Times New Roman" pitchFamily="18" charset="0"/>
              </a:rPr>
              <a:t>движение вступить может любой школьник, военно-патриотическая организация, клуб или поисковый отряд. </a:t>
            </a:r>
          </a:p>
        </p:txBody>
      </p:sp>
      <p:sp>
        <p:nvSpPr>
          <p:cNvPr id="4" name="TextBox 3"/>
          <p:cNvSpPr txBox="1"/>
          <p:nvPr/>
        </p:nvSpPr>
        <p:spPr>
          <a:xfrm>
            <a:off x="1774353" y="0"/>
            <a:ext cx="7308303" cy="1754326"/>
          </a:xfrm>
          <a:prstGeom prst="rect">
            <a:avLst/>
          </a:prstGeom>
          <a:noFill/>
        </p:spPr>
        <p:txBody>
          <a:bodyPr wrap="square" rtlCol="0">
            <a:spAutoFit/>
            <a:scene3d>
              <a:camera prst="orthographicFront"/>
              <a:lightRig rig="balanced" dir="t">
                <a:rot lat="0" lon="0" rev="2100000"/>
              </a:lightRig>
            </a:scene3d>
            <a:sp3d extrusionH="57150" prstMaterial="metal">
              <a:bevelT w="38100" h="25400"/>
              <a:contourClr>
                <a:schemeClr val="bg2"/>
              </a:contourClr>
            </a:sp3d>
          </a:bodyPr>
          <a:lstStyle/>
          <a:p>
            <a:pPr algn="ctr"/>
            <a:r>
              <a:rPr lang="ru-RU" sz="5400" b="1" dirty="0" smtClean="0">
                <a:ln w="50800"/>
                <a:solidFill>
                  <a:schemeClr val="bg1">
                    <a:shade val="50000"/>
                  </a:schemeClr>
                </a:solidFill>
                <a:latin typeface="Times New Roman" pitchFamily="18" charset="0"/>
                <a:cs typeface="Times New Roman" pitchFamily="18" charset="0"/>
              </a:rPr>
              <a:t>С пламенем в сердце</a:t>
            </a:r>
          </a:p>
          <a:p>
            <a:pPr algn="ctr"/>
            <a:r>
              <a:rPr lang="ru-RU" sz="5400" b="1" dirty="0" err="1" smtClean="0">
                <a:ln w="50800"/>
                <a:solidFill>
                  <a:schemeClr val="bg1">
                    <a:shade val="50000"/>
                  </a:schemeClr>
                </a:solidFill>
                <a:latin typeface="Times New Roman" pitchFamily="18" charset="0"/>
                <a:cs typeface="Times New Roman" pitchFamily="18" charset="0"/>
              </a:rPr>
              <a:t>Вперёд,ЮНАРМЕЕЦ</a:t>
            </a:r>
            <a:r>
              <a:rPr lang="ru-RU" sz="5400" b="1" dirty="0" smtClean="0">
                <a:ln w="50800"/>
                <a:solidFill>
                  <a:schemeClr val="bg1">
                    <a:shade val="50000"/>
                  </a:schemeClr>
                </a:solidFill>
                <a:latin typeface="Times New Roman" pitchFamily="18" charset="0"/>
                <a:cs typeface="Times New Roman" pitchFamily="18" charset="0"/>
              </a:rPr>
              <a:t>!</a:t>
            </a:r>
            <a:endParaRPr lang="ru-RU" sz="5400" b="1" dirty="0">
              <a:ln w="50800"/>
              <a:solidFill>
                <a:schemeClr val="bg1">
                  <a:shade val="50000"/>
                </a:schemeClr>
              </a:solidFill>
              <a:latin typeface="Times New Roman" pitchFamily="18" charset="0"/>
              <a:cs typeface="Times New Roman" pitchFamily="18" charset="0"/>
            </a:endParaRPr>
          </a:p>
        </p:txBody>
      </p:sp>
      <p:sp>
        <p:nvSpPr>
          <p:cNvPr id="6" name="TextBox 5"/>
          <p:cNvSpPr txBox="1"/>
          <p:nvPr/>
        </p:nvSpPr>
        <p:spPr>
          <a:xfrm>
            <a:off x="539552" y="5780782"/>
            <a:ext cx="8208912" cy="1077218"/>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ru-RU" sz="32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Times New Roman" pitchFamily="18" charset="0"/>
                <a:cs typeface="Times New Roman" pitchFamily="18" charset="0"/>
              </a:rPr>
              <a:t>Долг, Честь, Патриотизм!</a:t>
            </a:r>
          </a:p>
          <a:p>
            <a:pPr algn="ctr"/>
            <a:r>
              <a:rPr lang="ru-RU" sz="32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Times New Roman" pitchFamily="18" charset="0"/>
                <a:cs typeface="Times New Roman" pitchFamily="18" charset="0"/>
              </a:rPr>
              <a:t>Служить России – наш девиз!</a:t>
            </a:r>
            <a:endParaRPr lang="ru-RU" sz="32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2251879762"/>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407</TotalTime>
  <Words>414</Words>
  <Application>Microsoft Office PowerPoint</Application>
  <PresentationFormat>Экран (4:3)</PresentationFormat>
  <Paragraphs>28</Paragraphs>
  <Slides>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6</vt:i4>
      </vt:variant>
    </vt:vector>
  </HeadingPairs>
  <TitlesOfParts>
    <vt:vector size="7"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ira</dc:creator>
  <cp:lastModifiedBy>ira</cp:lastModifiedBy>
  <cp:revision>29</cp:revision>
  <dcterms:created xsi:type="dcterms:W3CDTF">2018-07-31T16:31:09Z</dcterms:created>
  <dcterms:modified xsi:type="dcterms:W3CDTF">2018-08-25T18:59:00Z</dcterms:modified>
</cp:coreProperties>
</file>